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40087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>
        <p:scale>
          <a:sx n="25" d="100"/>
          <a:sy n="25" d="100"/>
        </p:scale>
        <p:origin x="744" y="-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066" y="7070108"/>
            <a:ext cx="27540744" cy="15040222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110" y="22690338"/>
            <a:ext cx="2430065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20042" indent="0" algn="ctr">
              <a:buNone/>
              <a:defRPr sz="7087"/>
            </a:lvl2pPr>
            <a:lvl3pPr marL="3240085" indent="0" algn="ctr">
              <a:buNone/>
              <a:defRPr sz="6378"/>
            </a:lvl3pPr>
            <a:lvl4pPr marL="4860127" indent="0" algn="ctr">
              <a:buNone/>
              <a:defRPr sz="5669"/>
            </a:lvl4pPr>
            <a:lvl5pPr marL="6480170" indent="0" algn="ctr">
              <a:buNone/>
              <a:defRPr sz="5669"/>
            </a:lvl5pPr>
            <a:lvl6pPr marL="8100212" indent="0" algn="ctr">
              <a:buNone/>
              <a:defRPr sz="5669"/>
            </a:lvl6pPr>
            <a:lvl7pPr marL="9720255" indent="0" algn="ctr">
              <a:buNone/>
              <a:defRPr sz="5669"/>
            </a:lvl7pPr>
            <a:lvl8pPr marL="11340297" indent="0" algn="ctr">
              <a:buNone/>
              <a:defRPr sz="5669"/>
            </a:lvl8pPr>
            <a:lvl9pPr marL="12960340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4049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0325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686" y="10770172"/>
            <a:ext cx="27945755" cy="17970262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686" y="28910440"/>
            <a:ext cx="27945755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20042" indent="0">
              <a:buNone/>
              <a:defRPr sz="7087">
                <a:solidFill>
                  <a:schemeClr val="tx1">
                    <a:tint val="75000"/>
                  </a:schemeClr>
                </a:solidFill>
              </a:defRPr>
            </a:lvl2pPr>
            <a:lvl3pPr marL="3240085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6012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80170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100212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202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4029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60340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7165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560" y="11500170"/>
            <a:ext cx="13770372" cy="274104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943" y="11500170"/>
            <a:ext cx="13770372" cy="274104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64494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300044"/>
            <a:ext cx="27945755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784" y="10590160"/>
            <a:ext cx="1370708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20042" indent="0">
              <a:buNone/>
              <a:defRPr sz="7087" b="1"/>
            </a:lvl2pPr>
            <a:lvl3pPr marL="3240085" indent="0">
              <a:buNone/>
              <a:defRPr sz="6378" b="1"/>
            </a:lvl3pPr>
            <a:lvl4pPr marL="4860127" indent="0">
              <a:buNone/>
              <a:defRPr sz="5669" b="1"/>
            </a:lvl4pPr>
            <a:lvl5pPr marL="6480170" indent="0">
              <a:buNone/>
              <a:defRPr sz="5669" b="1"/>
            </a:lvl5pPr>
            <a:lvl6pPr marL="8100212" indent="0">
              <a:buNone/>
              <a:defRPr sz="5669" b="1"/>
            </a:lvl6pPr>
            <a:lvl7pPr marL="9720255" indent="0">
              <a:buNone/>
              <a:defRPr sz="5669" b="1"/>
            </a:lvl7pPr>
            <a:lvl8pPr marL="11340297" indent="0">
              <a:buNone/>
              <a:defRPr sz="5669" b="1"/>
            </a:lvl8pPr>
            <a:lvl9pPr marL="12960340" indent="0">
              <a:buNone/>
              <a:defRPr sz="566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784" y="15780233"/>
            <a:ext cx="13707087" cy="232103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945" y="10590160"/>
            <a:ext cx="13774592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20042" indent="0">
              <a:buNone/>
              <a:defRPr sz="7087" b="1"/>
            </a:lvl2pPr>
            <a:lvl3pPr marL="3240085" indent="0">
              <a:buNone/>
              <a:defRPr sz="6378" b="1"/>
            </a:lvl3pPr>
            <a:lvl4pPr marL="4860127" indent="0">
              <a:buNone/>
              <a:defRPr sz="5669" b="1"/>
            </a:lvl4pPr>
            <a:lvl5pPr marL="6480170" indent="0">
              <a:buNone/>
              <a:defRPr sz="5669" b="1"/>
            </a:lvl5pPr>
            <a:lvl6pPr marL="8100212" indent="0">
              <a:buNone/>
              <a:defRPr sz="5669" b="1"/>
            </a:lvl6pPr>
            <a:lvl7pPr marL="9720255" indent="0">
              <a:buNone/>
              <a:defRPr sz="5669" b="1"/>
            </a:lvl7pPr>
            <a:lvl8pPr marL="11340297" indent="0">
              <a:buNone/>
              <a:defRPr sz="5669" b="1"/>
            </a:lvl8pPr>
            <a:lvl9pPr marL="12960340" indent="0">
              <a:buNone/>
              <a:defRPr sz="566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945" y="15780233"/>
            <a:ext cx="13774592" cy="232103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68561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148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1910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880042"/>
            <a:ext cx="10450126" cy="10080149"/>
          </a:xfrm>
        </p:spPr>
        <p:txBody>
          <a:bodyPr anchor="b"/>
          <a:lstStyle>
            <a:lvl1pPr>
              <a:defRPr sz="1133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4592" y="6220102"/>
            <a:ext cx="16402943" cy="30700453"/>
          </a:xfrm>
        </p:spPr>
        <p:txBody>
          <a:bodyPr/>
          <a:lstStyle>
            <a:lvl1pPr>
              <a:defRPr sz="11339"/>
            </a:lvl1pPr>
            <a:lvl2pPr>
              <a:defRPr sz="9922"/>
            </a:lvl2pPr>
            <a:lvl3pPr>
              <a:defRPr sz="8504"/>
            </a:lvl3pPr>
            <a:lvl4pPr>
              <a:defRPr sz="7087"/>
            </a:lvl4pPr>
            <a:lvl5pPr>
              <a:defRPr sz="7087"/>
            </a:lvl5pPr>
            <a:lvl6pPr>
              <a:defRPr sz="7087"/>
            </a:lvl6pPr>
            <a:lvl7pPr>
              <a:defRPr sz="7087"/>
            </a:lvl7pPr>
            <a:lvl8pPr>
              <a:defRPr sz="7087"/>
            </a:lvl8pPr>
            <a:lvl9pPr>
              <a:defRPr sz="708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0" y="12960191"/>
            <a:ext cx="10450126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20042" indent="0">
              <a:buNone/>
              <a:defRPr sz="4961"/>
            </a:lvl2pPr>
            <a:lvl3pPr marL="3240085" indent="0">
              <a:buNone/>
              <a:defRPr sz="4252"/>
            </a:lvl3pPr>
            <a:lvl4pPr marL="4860127" indent="0">
              <a:buNone/>
              <a:defRPr sz="3543"/>
            </a:lvl4pPr>
            <a:lvl5pPr marL="6480170" indent="0">
              <a:buNone/>
              <a:defRPr sz="3543"/>
            </a:lvl5pPr>
            <a:lvl6pPr marL="8100212" indent="0">
              <a:buNone/>
              <a:defRPr sz="3543"/>
            </a:lvl6pPr>
            <a:lvl7pPr marL="9720255" indent="0">
              <a:buNone/>
              <a:defRPr sz="3543"/>
            </a:lvl7pPr>
            <a:lvl8pPr marL="11340297" indent="0">
              <a:buNone/>
              <a:defRPr sz="3543"/>
            </a:lvl8pPr>
            <a:lvl9pPr marL="12960340" indent="0">
              <a:buNone/>
              <a:defRPr sz="354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780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880042"/>
            <a:ext cx="10450126" cy="10080149"/>
          </a:xfrm>
        </p:spPr>
        <p:txBody>
          <a:bodyPr anchor="b"/>
          <a:lstStyle>
            <a:lvl1pPr>
              <a:defRPr sz="1133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4592" y="6220102"/>
            <a:ext cx="16402943" cy="30700453"/>
          </a:xfrm>
        </p:spPr>
        <p:txBody>
          <a:bodyPr anchor="t"/>
          <a:lstStyle>
            <a:lvl1pPr marL="0" indent="0">
              <a:buNone/>
              <a:defRPr sz="11339"/>
            </a:lvl1pPr>
            <a:lvl2pPr marL="1620042" indent="0">
              <a:buNone/>
              <a:defRPr sz="9922"/>
            </a:lvl2pPr>
            <a:lvl3pPr marL="3240085" indent="0">
              <a:buNone/>
              <a:defRPr sz="8504"/>
            </a:lvl3pPr>
            <a:lvl4pPr marL="4860127" indent="0">
              <a:buNone/>
              <a:defRPr sz="7087"/>
            </a:lvl4pPr>
            <a:lvl5pPr marL="6480170" indent="0">
              <a:buNone/>
              <a:defRPr sz="7087"/>
            </a:lvl5pPr>
            <a:lvl6pPr marL="8100212" indent="0">
              <a:buNone/>
              <a:defRPr sz="7087"/>
            </a:lvl6pPr>
            <a:lvl7pPr marL="9720255" indent="0">
              <a:buNone/>
              <a:defRPr sz="7087"/>
            </a:lvl7pPr>
            <a:lvl8pPr marL="11340297" indent="0">
              <a:buNone/>
              <a:defRPr sz="7087"/>
            </a:lvl8pPr>
            <a:lvl9pPr marL="12960340" indent="0">
              <a:buNone/>
              <a:defRPr sz="708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0" y="12960191"/>
            <a:ext cx="10450126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20042" indent="0">
              <a:buNone/>
              <a:defRPr sz="4961"/>
            </a:lvl2pPr>
            <a:lvl3pPr marL="3240085" indent="0">
              <a:buNone/>
              <a:defRPr sz="4252"/>
            </a:lvl3pPr>
            <a:lvl4pPr marL="4860127" indent="0">
              <a:buNone/>
              <a:defRPr sz="3543"/>
            </a:lvl4pPr>
            <a:lvl5pPr marL="6480170" indent="0">
              <a:buNone/>
              <a:defRPr sz="3543"/>
            </a:lvl5pPr>
            <a:lvl6pPr marL="8100212" indent="0">
              <a:buNone/>
              <a:defRPr sz="3543"/>
            </a:lvl6pPr>
            <a:lvl7pPr marL="9720255" indent="0">
              <a:buNone/>
              <a:defRPr sz="3543"/>
            </a:lvl7pPr>
            <a:lvl8pPr marL="11340297" indent="0">
              <a:buNone/>
              <a:defRPr sz="3543"/>
            </a:lvl8pPr>
            <a:lvl9pPr marL="12960340" indent="0">
              <a:buNone/>
              <a:defRPr sz="354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29591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7444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6878" y="2300034"/>
            <a:ext cx="6986439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562" y="2300034"/>
            <a:ext cx="20554305" cy="366105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49554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560" y="2300044"/>
            <a:ext cx="27945755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560" y="11500170"/>
            <a:ext cx="27945755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560" y="40040601"/>
            <a:ext cx="729019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54624-5738-4ED8-9721-557D84D8C66D}" type="datetimeFigureOut">
              <a:rPr lang="es-MX" smtClean="0"/>
              <a:t>25/09/2019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790" y="40040601"/>
            <a:ext cx="1093529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3118" y="40040601"/>
            <a:ext cx="729019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0CE62-7D5D-4076-895F-1F71E30C93F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14957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40085" rtl="0" eaLnBrk="1" latinLnBrk="0" hangingPunct="1">
        <a:lnSpc>
          <a:spcPct val="90000"/>
        </a:lnSpc>
        <a:spcBef>
          <a:spcPct val="0"/>
        </a:spcBef>
        <a:buNone/>
        <a:defRPr sz="155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021" indent="-810021" algn="l" defTabSz="3240085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2" kern="1200">
          <a:solidFill>
            <a:schemeClr val="tx1"/>
          </a:solidFill>
          <a:latin typeface="+mn-lt"/>
          <a:ea typeface="+mn-ea"/>
          <a:cs typeface="+mn-cs"/>
        </a:defRPr>
      </a:lvl1pPr>
      <a:lvl2pPr marL="2430064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50106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670149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90191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10234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30276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50319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70361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20042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40085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60127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0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100212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20255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40297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60340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tiff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438525" y="3260912"/>
            <a:ext cx="18364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chemeClr val="bg1"/>
                </a:solidFill>
              </a:rPr>
              <a:t>MANEJO EXITOSO DE UNA FRACTURA DE HOFFA COMPLICADA POR MAL-UNION, REPORTE DE CASO.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932778" y="6969695"/>
            <a:ext cx="18477184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222F73"/>
                </a:solidFill>
              </a:rPr>
              <a:t>Autores: </a:t>
            </a:r>
            <a:r>
              <a:rPr lang="es-CO" sz="3200" dirty="0"/>
              <a:t> Gómez-Ríos Henry</a:t>
            </a:r>
            <a:r>
              <a:rPr lang="es-CO" sz="3200" baseline="30000" dirty="0"/>
              <a:t>1</a:t>
            </a:r>
            <a:r>
              <a:rPr lang="es-CO" sz="3200" dirty="0"/>
              <a:t>, Gómez-Higuera Fabián</a:t>
            </a:r>
            <a:r>
              <a:rPr lang="es-CO" sz="3200" baseline="30000" dirty="0"/>
              <a:t>2</a:t>
            </a:r>
            <a:r>
              <a:rPr lang="es-CO" sz="3200" dirty="0"/>
              <a:t>, Villamizar-Pabón Jaime</a:t>
            </a:r>
            <a:r>
              <a:rPr lang="es-CO" sz="3200" baseline="30000" dirty="0"/>
              <a:t>3</a:t>
            </a:r>
            <a:r>
              <a:rPr lang="es-CO" sz="3200" dirty="0"/>
              <a:t>, González-Camacho Pedro</a:t>
            </a:r>
            <a:r>
              <a:rPr lang="es-CO" sz="3200" baseline="30000" dirty="0"/>
              <a:t>4</a:t>
            </a:r>
          </a:p>
          <a:p>
            <a:endParaRPr lang="es-CO" sz="3200" baseline="30000" dirty="0"/>
          </a:p>
          <a:p>
            <a:r>
              <a:rPr lang="es-CO" sz="2800" dirty="0"/>
              <a:t>1. Médico general, Clínica de la Policía Nacional. Bucaramanga, Colombia.</a:t>
            </a:r>
          </a:p>
          <a:p>
            <a:r>
              <a:rPr lang="es-CO" sz="2800" dirty="0"/>
              <a:t>2. Médico general, Clínica Chicamocha. Bucaramanga, Colombia.</a:t>
            </a:r>
          </a:p>
          <a:p>
            <a:r>
              <a:rPr lang="es-CO" sz="2800" dirty="0"/>
              <a:t>3. Médico especialista en ortopedia de hombro y rodilla, Clínica OMIMED. Bucaramanga, Colombia.</a:t>
            </a:r>
          </a:p>
          <a:p>
            <a:r>
              <a:rPr lang="es-CO" sz="2800" dirty="0"/>
              <a:t>4. Médico especialista en ortopedia y traumatología, Clínica OMIMED. Bucaramanga, Colombia.</a:t>
            </a:r>
            <a:endParaRPr lang="es-CO" sz="2800" baseline="30000" dirty="0"/>
          </a:p>
          <a:p>
            <a:endParaRPr lang="es-CO" sz="3200" baseline="300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600201" y="11275237"/>
            <a:ext cx="2940422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rgbClr val="002060"/>
                </a:solidFill>
              </a:rPr>
              <a:t>Introducción</a:t>
            </a:r>
          </a:p>
          <a:p>
            <a:pPr algn="just"/>
            <a:r>
              <a:rPr lang="es-CO" sz="3200" dirty="0"/>
              <a:t>La fractura de Hoffa es una fractura intraarticular inestable, siendo una patología infrecuente ya que es el 1% de las fracturas de fémur distal, siendo su tratamiento quirúrgico</a:t>
            </a:r>
            <a:r>
              <a:rPr lang="es-CO" sz="3200" baseline="30000" dirty="0"/>
              <a:t>1</a:t>
            </a:r>
            <a:r>
              <a:rPr lang="es-CO" sz="3200" dirty="0"/>
              <a:t>. Afecta principalmente al sexo masculino; su localización es en el 85% de los casos en el cóndilo femoral lateral </a:t>
            </a:r>
            <a:r>
              <a:rPr lang="es-CO" sz="3200" baseline="30000" dirty="0"/>
              <a:t>1</a:t>
            </a:r>
            <a:r>
              <a:rPr lang="es-CO" sz="3200" dirty="0"/>
              <a:t> . Su etiología es secundaria a traumas de alto impacto y gran energía, está documentado que el mecanismo de lesión es una fuerza antero-posterior a la rodilla flexionada y abducida. Clasificada según la AO como 33B3.2</a:t>
            </a:r>
            <a:r>
              <a:rPr lang="es-CO" sz="3200" baseline="30000" dirty="0"/>
              <a:t>2</a:t>
            </a:r>
            <a:r>
              <a:rPr lang="es-CO" sz="3200" dirty="0"/>
              <a:t>. El Gold Standard para su diagnóstico es el TAC-3D; estas fracturas pueden pasarse por alto fácilmente con una radiografía AP y lateral, y si no se reconocen podrían asociarse con un desplazamiento adicional</a:t>
            </a:r>
            <a:r>
              <a:rPr lang="es-CO" sz="3200" baseline="30000" dirty="0"/>
              <a:t>2</a:t>
            </a:r>
            <a:r>
              <a:rPr lang="es-CO" sz="3200" dirty="0"/>
              <a:t>.  A continuación se mostrará un reporte de caso tras la complicación de una fractura infrecuente. Nuestro objetivo es describir el manejo de este tipo de complicaciones y como impacta en su vida personal.</a:t>
            </a:r>
            <a:endParaRPr lang="es-CO" dirty="0"/>
          </a:p>
        </p:txBody>
      </p:sp>
      <p:sp>
        <p:nvSpPr>
          <p:cNvPr id="5" name="CuadroTexto 4"/>
          <p:cNvSpPr txBox="1"/>
          <p:nvPr/>
        </p:nvSpPr>
        <p:spPr>
          <a:xfrm>
            <a:off x="1642836" y="15393470"/>
            <a:ext cx="14040184" cy="10279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rgbClr val="002060"/>
                </a:solidFill>
              </a:rPr>
              <a:t>Caso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s-CO" sz="5400" b="1" dirty="0">
                <a:solidFill>
                  <a:srgbClr val="002060"/>
                </a:solidFill>
              </a:rPr>
              <a:t>clínico</a:t>
            </a:r>
          </a:p>
          <a:p>
            <a:pPr algn="just"/>
            <a:r>
              <a:rPr lang="es-CO" sz="3200" dirty="0"/>
              <a:t>Se trata de un paciente de sexo masculino de 31 años de edad, que al estar manejando bicicleta, cae, y sufre trauma sobre rodilla derecha; es llevado a urgencias en donde se evidencia en TAC-3D una fractura con trazo de </a:t>
            </a:r>
            <a:r>
              <a:rPr lang="es-CO" sz="3200" dirty="0" err="1"/>
              <a:t>Hoffa</a:t>
            </a:r>
            <a:r>
              <a:rPr lang="es-CO" sz="3200" dirty="0"/>
              <a:t> en cóndilo femoral medial (AO 33B3.2). El paciente es intervenido quirúrgicamente con reducción abierta y osteosíntesis con placa y tornillos bloqueados, con evolución satisfactoria en postoperatorio inmediato. Siendo la semana 11 de control postoperatorio (POP), consulta debido a dolor y limitación funcional con arco de movilidad articular (AMA) de 15° a 40°; en radiografías y TAC de control se logra ver fractura en cóndilo femoral medial con fijación con placa, escalón y colapso del trazo de fractura de Hoffa, que afecta la congruencia articular. A los 2 meses es reintervenido en quirófano encontrándose mal-unión de fractura de Hoffa y escalón que genera bloqueo articular, se extrae material de osteosíntesis, se hace osteotomía del cóndilo y posterior fijación con tornillos canulados intraoseos. Se hace control a los 3 meses, se evidencia rodilla derecha con AMA de 0° a 100°, y en radiografía adecuada congruencia y consolidación, con evolución y rehabilitación favorable. Al control de los 7 meses POP, en la escala visual análoga del dolor un puntaje de 2/10 ocasional, y AMA de 0° a 130°, con radiografía de rodilla derecha con adecuada consolidación de foco de fractura y la relación de superficies articulares es congruente.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17740522" y="16676371"/>
            <a:ext cx="11633054" cy="6410354"/>
            <a:chOff x="2935706" y="30537877"/>
            <a:chExt cx="11136825" cy="6423846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5706" y="30537877"/>
              <a:ext cx="5539452" cy="6366584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409"/>
            <a:stretch/>
          </p:blipFill>
          <p:spPr>
            <a:xfrm>
              <a:off x="8538005" y="30550204"/>
              <a:ext cx="5534526" cy="6377029"/>
            </a:xfrm>
            <a:prstGeom prst="rect">
              <a:avLst/>
            </a:prstGeom>
          </p:spPr>
        </p:pic>
        <p:sp>
          <p:nvSpPr>
            <p:cNvPr id="9" name="CuadroTexto 8"/>
            <p:cNvSpPr txBox="1"/>
            <p:nvPr/>
          </p:nvSpPr>
          <p:spPr>
            <a:xfrm>
              <a:off x="3147063" y="36081277"/>
              <a:ext cx="909583" cy="880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4400" b="1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9118401" y="36066639"/>
              <a:ext cx="909583" cy="880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4400" b="1" dirty="0"/>
                <a:t>B</a:t>
              </a:r>
            </a:p>
          </p:txBody>
        </p:sp>
        <p:sp>
          <p:nvSpPr>
            <p:cNvPr id="11" name="Flecha derecha 10"/>
            <p:cNvSpPr/>
            <p:nvPr/>
          </p:nvSpPr>
          <p:spPr>
            <a:xfrm rot="18078985">
              <a:off x="4555701" y="35085624"/>
              <a:ext cx="643760" cy="339108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Flecha derecha 11"/>
            <p:cNvSpPr/>
            <p:nvPr/>
          </p:nvSpPr>
          <p:spPr>
            <a:xfrm rot="15164807">
              <a:off x="12267874" y="33819795"/>
              <a:ext cx="643760" cy="339108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sp>
        <p:nvSpPr>
          <p:cNvPr id="13" name="CuadroTexto 12"/>
          <p:cNvSpPr txBox="1"/>
          <p:nvPr/>
        </p:nvSpPr>
        <p:spPr>
          <a:xfrm>
            <a:off x="16450020" y="23544941"/>
            <a:ext cx="142140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s-CO" sz="2000" dirty="0"/>
              <a:t>Radiografía lateral de rodilla derecha, se evidencia material de osteosíntesis, inadecuada reducción del cóndilo y escalón residual.</a:t>
            </a:r>
          </a:p>
          <a:p>
            <a:pPr marL="457200" indent="-457200">
              <a:buAutoNum type="alphaUcPeriod"/>
            </a:pPr>
            <a:r>
              <a:rPr lang="es-CO" sz="2000" dirty="0"/>
              <a:t>Hallazgo intraoperatorio de escalón en cóndilo medial femoral.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600201" y="26074200"/>
            <a:ext cx="14214059" cy="9294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rgbClr val="002060"/>
                </a:solidFill>
              </a:rPr>
              <a:t>Análisis y Discusión</a:t>
            </a:r>
          </a:p>
          <a:p>
            <a:pPr algn="just"/>
            <a:r>
              <a:rPr lang="es-CO" sz="3200" dirty="0"/>
              <a:t>Para estas fracturas, las complicaciones más frecuentes post tratamiento suelen ser mal unión, infección posoperatoria, necrosis avascular, inestabilidad en varo, entre otras</a:t>
            </a:r>
            <a:r>
              <a:rPr lang="es-CO" sz="3200" baseline="30000" dirty="0"/>
              <a:t>4-5</a:t>
            </a:r>
            <a:r>
              <a:rPr lang="es-CO" sz="3200" dirty="0"/>
              <a:t>. Este caso tiene la particularidad de tratarse de una complicación frecuente de una fractura infrecuente, y en una localización poco usual, ya que la fractura ocurrió en el cóndilo femoral medial que se presenta únicamente en un 15% de las fracturas de Hoffa</a:t>
            </a:r>
            <a:r>
              <a:rPr lang="es-CO" sz="3200" baseline="30000" dirty="0"/>
              <a:t>1</a:t>
            </a:r>
            <a:r>
              <a:rPr lang="es-CO" sz="3200" dirty="0"/>
              <a:t>. En este caso el paciente presentó mal-unión de fractura de </a:t>
            </a:r>
            <a:r>
              <a:rPr lang="es-CO" sz="3200" dirty="0" err="1"/>
              <a:t>Hoffa</a:t>
            </a:r>
            <a:r>
              <a:rPr lang="es-CO" sz="3200" dirty="0"/>
              <a:t> con escalón articular no tolerable; quien fue reintervenido con técnica quirúrgica usando los principios para manejo de fractura articular con una reducción anatómica y estabilidad absoluta con fijación </a:t>
            </a:r>
            <a:r>
              <a:rPr lang="es-CO" sz="3200" dirty="0" err="1"/>
              <a:t>interfragmentaria</a:t>
            </a:r>
            <a:r>
              <a:rPr lang="es-CO" sz="3200" dirty="0"/>
              <a:t>. Los objetivos del tratamiento fueron mejorar la congruencia articular, favorecer el arco de movilidad y retorno deportivo del paciente. Especialmente en el caso presentado el paciente tuvo una adecuada recuperación tanto clínica como en imágenes; a los 7 meses de POP el paciente persiste con una evolución satisfactoria que permitió el retorno deportivo; sin limitación ni dolor. De esta manera, al identificar y tratar una de las complicaciones de este tipo de fracturas e intervenirlas de manera pronta y adecuada, se disminuye el riesgo de presentar artrosis temprana, y  deterioro de la calidad de vida del paciente, mejorando su rendimiento personal y social.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11135273" y="39646172"/>
            <a:ext cx="198691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s-CO" sz="2100" dirty="0"/>
              <a:t>M. Gao et al. Surgical treatment and rehabilitation medial Hoffa fracture fixed locking plate and additional screws: retrospective cohort study. International Jnal of Surgery. </a:t>
            </a:r>
          </a:p>
          <a:p>
            <a:pPr lvl="0" algn="just"/>
            <a:r>
              <a:rPr lang="es-CO" sz="2100" dirty="0"/>
              <a:t>   2015; 19:95-102.</a:t>
            </a:r>
          </a:p>
          <a:p>
            <a:pPr lvl="0" algn="just"/>
            <a:r>
              <a:rPr lang="es-CO" sz="2100" dirty="0"/>
              <a:t>   2. Meinberg E, Agel J, Roberts C, Karam M, Kellam J. Fracture and Dislocation Classification Compendium—2018. Journal of Orthopaedic Trauma. 2018; 32:S1-S10.</a:t>
            </a:r>
          </a:p>
          <a:p>
            <a:pPr lvl="0" algn="just"/>
            <a:r>
              <a:rPr lang="es-CO" sz="2100" dirty="0"/>
              <a:t>      3. Jiang Y, Wang Z, Zhang D, Gu G. Twenty-seven-year nonunion of a Hoffa fracture in a 46-year-old patient. Chinese Journal of Traumatology. 2015; 18(1):54-58.</a:t>
            </a:r>
          </a:p>
          <a:p>
            <a:pPr lvl="0" algn="just"/>
            <a:r>
              <a:rPr lang="es-CO" sz="2100" dirty="0"/>
              <a:t>        4. Trinkha V, Das S, Gaba S, Agrawal P. Analysis of functional outcome of Hoffa fractures: A retrospective review of 32 patients. Journal of Orthopaedic Surgery. 2017;</a:t>
            </a:r>
          </a:p>
          <a:p>
            <a:pPr lvl="0" algn="just"/>
            <a:r>
              <a:rPr lang="es-CO" sz="2100" dirty="0"/>
              <a:t>            25(2): 1–7.</a:t>
            </a:r>
          </a:p>
          <a:p>
            <a:pPr lvl="0" algn="just"/>
            <a:r>
              <a:rPr lang="es-CO" sz="2100" dirty="0"/>
              <a:t>             5. ONAYA T et al. Surgically treated Hoffa Fractures with poor long-term functional results. International Journal of the Care Injured. 2018; 49(2): 398–403.</a:t>
            </a:r>
          </a:p>
          <a:p>
            <a:pPr lvl="0" algn="just"/>
            <a:r>
              <a:rPr lang="es-CO" sz="2100" dirty="0"/>
              <a:t>              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8578285" y="37729849"/>
            <a:ext cx="146010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b="1" i="1" dirty="0">
                <a:solidFill>
                  <a:schemeClr val="bg1"/>
                </a:solidFill>
              </a:rPr>
              <a:t>Bibliografía</a:t>
            </a:r>
          </a:p>
        </p:txBody>
      </p:sp>
      <p:sp>
        <p:nvSpPr>
          <p:cNvPr id="88" name="CuadroTexto 87"/>
          <p:cNvSpPr txBox="1"/>
          <p:nvPr/>
        </p:nvSpPr>
        <p:spPr>
          <a:xfrm>
            <a:off x="16485388" y="35629442"/>
            <a:ext cx="140828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C. Radiografía lateral rodilla derecha con fijación interfragmentaria en fractura de </a:t>
            </a:r>
            <a:r>
              <a:rPr lang="es-CO" dirty="0" err="1"/>
              <a:t>Hoffa</a:t>
            </a:r>
            <a:r>
              <a:rPr lang="es-CO" dirty="0"/>
              <a:t> (AO 33B3.2). 7 meses POP. Flecha señala reducción adecuada de cóndilo femoral medial.</a:t>
            </a:r>
          </a:p>
          <a:p>
            <a:pPr algn="just"/>
            <a:r>
              <a:rPr lang="es-CO" dirty="0"/>
              <a:t>D. Radiografía AP rodilla derecha con fijación interfragmentaria en fractura de </a:t>
            </a:r>
            <a:r>
              <a:rPr lang="es-CO" dirty="0" err="1"/>
              <a:t>Hoffa</a:t>
            </a:r>
            <a:r>
              <a:rPr lang="es-CO" dirty="0"/>
              <a:t> (AO 33B3.2). 7 meses POP.</a:t>
            </a:r>
          </a:p>
          <a:p>
            <a:pPr algn="just"/>
            <a:r>
              <a:rPr lang="es-CO" dirty="0"/>
              <a:t>E. Resultado intraoperatorio, reducción fractura de Hoffa y adecuada congruencia articular. Flecha señala reducción adecuada.</a:t>
            </a:r>
          </a:p>
          <a:p>
            <a:pPr algn="just"/>
            <a:r>
              <a:rPr lang="es-CO" dirty="0"/>
              <a:t>F - G. POP 7 meses con AMA de 0 a 120°.</a:t>
            </a:r>
          </a:p>
          <a:p>
            <a:pPr algn="just"/>
            <a:r>
              <a:rPr lang="es-CO" dirty="0"/>
              <a:t>H. Sitio quirúrgico luego de 7 meses de cirugía y rehabilitación física.</a:t>
            </a:r>
          </a:p>
        </p:txBody>
      </p:sp>
      <p:grpSp>
        <p:nvGrpSpPr>
          <p:cNvPr id="89" name="Grupo 88"/>
          <p:cNvGrpSpPr/>
          <p:nvPr/>
        </p:nvGrpSpPr>
        <p:grpSpPr>
          <a:xfrm>
            <a:off x="17213460" y="25628958"/>
            <a:ext cx="12990243" cy="9566059"/>
            <a:chOff x="14908330" y="23678812"/>
            <a:chExt cx="13086586" cy="9669093"/>
          </a:xfrm>
        </p:grpSpPr>
        <p:grpSp>
          <p:nvGrpSpPr>
            <p:cNvPr id="90" name="Grupo 89"/>
            <p:cNvGrpSpPr/>
            <p:nvPr/>
          </p:nvGrpSpPr>
          <p:grpSpPr>
            <a:xfrm>
              <a:off x="14908330" y="23678812"/>
              <a:ext cx="13034677" cy="4848395"/>
              <a:chOff x="17178184" y="28405604"/>
              <a:chExt cx="13034677" cy="4848395"/>
            </a:xfrm>
          </p:grpSpPr>
          <p:pic>
            <p:nvPicPr>
              <p:cNvPr id="101" name="Imagen 100">
                <a:extLst>
                  <a:ext uri="{FF2B5EF4-FFF2-40B4-BE49-F238E27FC236}">
                    <a16:creationId xmlns:a16="http://schemas.microsoft.com/office/drawing/2014/main" xmlns="" id="{6A9D6007-0BE0-8A4A-8FBD-725984DB21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557" t="25498" r="14336" b="3508"/>
              <a:stretch/>
            </p:blipFill>
            <p:spPr>
              <a:xfrm>
                <a:off x="21549664" y="28405604"/>
                <a:ext cx="4198515" cy="4840351"/>
              </a:xfrm>
              <a:prstGeom prst="rect">
                <a:avLst/>
              </a:prstGeom>
            </p:spPr>
          </p:pic>
          <p:pic>
            <p:nvPicPr>
              <p:cNvPr id="102" name="Imagen 10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996"/>
              <a:stretch/>
            </p:blipFill>
            <p:spPr>
              <a:xfrm>
                <a:off x="25907770" y="28405604"/>
                <a:ext cx="4305091" cy="4848395"/>
              </a:xfrm>
              <a:prstGeom prst="rect">
                <a:avLst/>
              </a:prstGeom>
            </p:spPr>
          </p:pic>
          <p:pic>
            <p:nvPicPr>
              <p:cNvPr id="103" name="Imagen 10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78184" y="28405604"/>
                <a:ext cx="4211889" cy="4837077"/>
              </a:xfrm>
              <a:prstGeom prst="rect">
                <a:avLst/>
              </a:prstGeom>
            </p:spPr>
          </p:pic>
          <p:sp>
            <p:nvSpPr>
              <p:cNvPr id="104" name="CuadroTexto 103"/>
              <p:cNvSpPr txBox="1"/>
              <p:nvPr/>
            </p:nvSpPr>
            <p:spPr>
              <a:xfrm>
                <a:off x="17312622" y="32559425"/>
                <a:ext cx="636345" cy="653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3600" b="1" dirty="0">
                    <a:solidFill>
                      <a:schemeClr val="bg1"/>
                    </a:solidFill>
                  </a:rPr>
                  <a:t>C</a:t>
                </a:r>
                <a:endParaRPr lang="es-CO" sz="3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CuadroTexto 104"/>
              <p:cNvSpPr txBox="1"/>
              <p:nvPr/>
            </p:nvSpPr>
            <p:spPr>
              <a:xfrm>
                <a:off x="21602679" y="32532301"/>
                <a:ext cx="636345" cy="653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3600" b="1" dirty="0">
                    <a:solidFill>
                      <a:schemeClr val="bg1"/>
                    </a:solidFill>
                  </a:rPr>
                  <a:t>D</a:t>
                </a:r>
                <a:endParaRPr lang="es-CO" sz="3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CuadroTexto 105"/>
              <p:cNvSpPr txBox="1"/>
              <p:nvPr/>
            </p:nvSpPr>
            <p:spPr>
              <a:xfrm>
                <a:off x="26120376" y="32596350"/>
                <a:ext cx="636345" cy="653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3600" b="1" dirty="0"/>
                  <a:t>E</a:t>
                </a:r>
                <a:endParaRPr lang="es-CO" sz="3600" dirty="0"/>
              </a:p>
            </p:txBody>
          </p:sp>
          <p:sp>
            <p:nvSpPr>
              <p:cNvPr id="107" name="Flecha derecha 106"/>
              <p:cNvSpPr/>
              <p:nvPr/>
            </p:nvSpPr>
            <p:spPr>
              <a:xfrm rot="18840373">
                <a:off x="18520066" y="31482286"/>
                <a:ext cx="425680" cy="263737"/>
              </a:xfrm>
              <a:prstGeom prst="rightArrow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 dirty="0"/>
              </a:p>
            </p:txBody>
          </p:sp>
          <p:sp>
            <p:nvSpPr>
              <p:cNvPr id="108" name="Flecha derecha 107"/>
              <p:cNvSpPr/>
              <p:nvPr/>
            </p:nvSpPr>
            <p:spPr>
              <a:xfrm rot="3689403">
                <a:off x="28630837" y="29415775"/>
                <a:ext cx="471448" cy="267115"/>
              </a:xfrm>
              <a:prstGeom prst="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dirty="0"/>
              </a:p>
            </p:txBody>
          </p:sp>
        </p:grpSp>
        <p:grpSp>
          <p:nvGrpSpPr>
            <p:cNvPr id="91" name="Grupo 90"/>
            <p:cNvGrpSpPr/>
            <p:nvPr/>
          </p:nvGrpSpPr>
          <p:grpSpPr>
            <a:xfrm>
              <a:off x="14908330" y="28770042"/>
              <a:ext cx="13086586" cy="4577863"/>
              <a:chOff x="17468222" y="27991401"/>
              <a:chExt cx="13086586" cy="4577863"/>
            </a:xfrm>
          </p:grpSpPr>
          <p:grpSp>
            <p:nvGrpSpPr>
              <p:cNvPr id="92" name="Grupo 91"/>
              <p:cNvGrpSpPr/>
              <p:nvPr/>
            </p:nvGrpSpPr>
            <p:grpSpPr>
              <a:xfrm>
                <a:off x="17468222" y="28017336"/>
                <a:ext cx="4260708" cy="4551928"/>
                <a:chOff x="17458036" y="28016839"/>
                <a:chExt cx="4260708" cy="4551928"/>
              </a:xfrm>
            </p:grpSpPr>
            <p:pic>
              <p:nvPicPr>
                <p:cNvPr id="99" name="Imagen 98"/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376" b="19783"/>
                <a:stretch/>
              </p:blipFill>
              <p:spPr>
                <a:xfrm>
                  <a:off x="17458036" y="28016839"/>
                  <a:ext cx="4260708" cy="4526557"/>
                </a:xfrm>
                <a:prstGeom prst="rect">
                  <a:avLst/>
                </a:prstGeom>
              </p:spPr>
            </p:pic>
            <p:sp>
              <p:nvSpPr>
                <p:cNvPr id="100" name="CuadroTexto 99"/>
                <p:cNvSpPr txBox="1"/>
                <p:nvPr/>
              </p:nvSpPr>
              <p:spPr>
                <a:xfrm>
                  <a:off x="17522667" y="31915474"/>
                  <a:ext cx="413458" cy="653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3600" b="1" dirty="0"/>
                    <a:t>F</a:t>
                  </a:r>
                </a:p>
              </p:txBody>
            </p:sp>
          </p:grpSp>
          <p:grpSp>
            <p:nvGrpSpPr>
              <p:cNvPr id="93" name="Grupo 92"/>
              <p:cNvGrpSpPr/>
              <p:nvPr/>
            </p:nvGrpSpPr>
            <p:grpSpPr>
              <a:xfrm>
                <a:off x="21888520" y="27993692"/>
                <a:ext cx="4198515" cy="4555767"/>
                <a:chOff x="21878334" y="27993195"/>
                <a:chExt cx="4198515" cy="4555767"/>
              </a:xfrm>
            </p:grpSpPr>
            <p:pic>
              <p:nvPicPr>
                <p:cNvPr id="97" name="Imagen 96"/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635" t="5393" r="29191"/>
                <a:stretch/>
              </p:blipFill>
              <p:spPr>
                <a:xfrm>
                  <a:off x="21878334" y="27993195"/>
                  <a:ext cx="4198515" cy="4550202"/>
                </a:xfrm>
                <a:prstGeom prst="rect">
                  <a:avLst/>
                </a:prstGeom>
              </p:spPr>
            </p:pic>
            <p:sp>
              <p:nvSpPr>
                <p:cNvPr id="98" name="CuadroTexto 97"/>
                <p:cNvSpPr txBox="1"/>
                <p:nvPr/>
              </p:nvSpPr>
              <p:spPr>
                <a:xfrm>
                  <a:off x="21927987" y="31895670"/>
                  <a:ext cx="413458" cy="6532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3600" b="1" dirty="0"/>
                    <a:t>G</a:t>
                  </a:r>
                </a:p>
              </p:txBody>
            </p:sp>
          </p:grpSp>
          <p:grpSp>
            <p:nvGrpSpPr>
              <p:cNvPr id="94" name="Grupo 93"/>
              <p:cNvGrpSpPr/>
              <p:nvPr/>
            </p:nvGrpSpPr>
            <p:grpSpPr>
              <a:xfrm>
                <a:off x="26249717" y="27991401"/>
                <a:ext cx="4305091" cy="4559733"/>
                <a:chOff x="26239531" y="27990904"/>
                <a:chExt cx="4305091" cy="4559733"/>
              </a:xfrm>
            </p:grpSpPr>
            <p:pic>
              <p:nvPicPr>
                <p:cNvPr id="95" name="Imagen 94"/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0012" r="505" b="20866"/>
                <a:stretch/>
              </p:blipFill>
              <p:spPr>
                <a:xfrm>
                  <a:off x="26239531" y="27990904"/>
                  <a:ext cx="4305091" cy="4550201"/>
                </a:xfrm>
                <a:prstGeom prst="rect">
                  <a:avLst/>
                </a:prstGeom>
              </p:spPr>
            </p:pic>
            <p:sp>
              <p:nvSpPr>
                <p:cNvPr id="96" name="CuadroTexto 95"/>
                <p:cNvSpPr txBox="1"/>
                <p:nvPr/>
              </p:nvSpPr>
              <p:spPr>
                <a:xfrm>
                  <a:off x="26292630" y="31897344"/>
                  <a:ext cx="413458" cy="653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3600" b="1" dirty="0"/>
                    <a:t>H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595393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1069</Words>
  <Application>Microsoft Office PowerPoint</Application>
  <PresentationFormat>Personalizado</PresentationFormat>
  <Paragraphs>37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Carolina Medina Castellanos</dc:creator>
  <cp:lastModifiedBy>Henry Felipe Gomez Rios</cp:lastModifiedBy>
  <cp:revision>26</cp:revision>
  <dcterms:created xsi:type="dcterms:W3CDTF">2019-08-31T19:58:02Z</dcterms:created>
  <dcterms:modified xsi:type="dcterms:W3CDTF">2019-09-26T04:40:29Z</dcterms:modified>
</cp:coreProperties>
</file>